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5143500" type="screen16x9"/>
  <p:notesSz cx="6858000" cy="9144000"/>
  <p:embeddedFontLst>
    <p:embeddedFont>
      <p:font typeface="Lato" panose="020F0502020204030203" pitchFamily="34" charset="0"/>
      <p:regular r:id="rId17"/>
      <p:bold r:id="rId18"/>
      <p:italic r:id="rId19"/>
      <p:boldItalic r:id="rId20"/>
    </p:embeddedFont>
    <p:embeddedFont>
      <p:font typeface="Montserrat" panose="00000500000000000000" pitchFamily="2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13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8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e, Michelle A - (macoe)" userId="267cf815-f901-4f3d-846e-a66987aecd5d" providerId="ADAL" clId="{3CBB4E31-0F47-4948-BDB7-1E0C9ECDCAFB}"/>
    <pc:docChg chg="modSld">
      <pc:chgData name="Coe, Michelle A - (macoe)" userId="267cf815-f901-4f3d-846e-a66987aecd5d" providerId="ADAL" clId="{3CBB4E31-0F47-4948-BDB7-1E0C9ECDCAFB}" dt="2026-04-11T22:15:27.954" v="3" actId="20577"/>
      <pc:docMkLst>
        <pc:docMk/>
      </pc:docMkLst>
      <pc:sldChg chg="modSp mod">
        <pc:chgData name="Coe, Michelle A - (macoe)" userId="267cf815-f901-4f3d-846e-a66987aecd5d" providerId="ADAL" clId="{3CBB4E31-0F47-4948-BDB7-1E0C9ECDCAFB}" dt="2026-04-11T22:15:27.954" v="3" actId="20577"/>
        <pc:sldMkLst>
          <pc:docMk/>
          <pc:sldMk cId="0" sldId="260"/>
        </pc:sldMkLst>
        <pc:spChg chg="mod">
          <ac:chgData name="Coe, Michelle A - (macoe)" userId="267cf815-f901-4f3d-846e-a66987aecd5d" providerId="ADAL" clId="{3CBB4E31-0F47-4948-BDB7-1E0C9ECDCAFB}" dt="2026-04-11T22:15:27.954" v="3" actId="20577"/>
          <ac:spMkLst>
            <pc:docMk/>
            <pc:sldMk cId="0" sldId="260"/>
            <ac:spMk id="16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4829458446_1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4829458446_1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4829458446_1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4829458446_1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482945844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482945844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4829458446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4829458446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4829458446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4829458446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4829458446_1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4829458446_1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4829458446_1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4829458446_1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4829458446_1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4829458446_1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dd5a8b4a1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dd5a8b4a1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dd5a8b4a1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dd5a8b4a1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900"/>
              <a:t>The Importance of Philosophy of Science in Science Education v.2</a:t>
            </a:r>
            <a:endParaRPr sz="2900"/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1"/>
          </p:nvPr>
        </p:nvSpPr>
        <p:spPr>
          <a:xfrm>
            <a:off x="4310550" y="3219850"/>
            <a:ext cx="3470700" cy="95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Intern: Eyan Weissbluth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Mentor: Dr. Tuna Yildirim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Funded through the NASA Space Grant Program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6" name="Google Shape;13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350" y="3545525"/>
            <a:ext cx="1122225" cy="149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82425" y="3545525"/>
            <a:ext cx="2202729" cy="149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2"/>
          <p:cNvSpPr/>
          <p:nvPr/>
        </p:nvSpPr>
        <p:spPr>
          <a:xfrm>
            <a:off x="2584650" y="102975"/>
            <a:ext cx="3974700" cy="5952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What philosophical issues, if any, do you see in your field?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8" name="Google Shape;198;p22"/>
          <p:cNvSpPr/>
          <p:nvPr/>
        </p:nvSpPr>
        <p:spPr>
          <a:xfrm>
            <a:off x="799832" y="779050"/>
            <a:ext cx="8010000" cy="42534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Why do people willfully ignore evidence and accept making emotional decisions even when they recognize that it is irrational, illogical, may result in harm to them or other individuals, etc.?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That substantial progress can be made absent empirical observations.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Is mathematics invented or discovered?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Nature of engineering knowledge hard to define.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Computation simulations with little connection to reality, but claiming to solve everything.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Discover the basic and fundamental causes of phenomena and the effective concept of truth in society.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Criteria for falsifiability of a theory - Reasons that certain research directions are unpopular (social bias vs. objective merits)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should science properly interface with statistics to determine the truth or falsehood of statements?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3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28773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44"/>
              <a:t>Do you think philosophy of science education is relevant to addressing the philosophical issues in your field?</a:t>
            </a:r>
            <a:endParaRPr sz="1844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44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44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4" name="Google Shape;20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6025" y="1850470"/>
            <a:ext cx="3770849" cy="3166304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23"/>
          <p:cNvSpPr txBox="1"/>
          <p:nvPr/>
        </p:nvSpPr>
        <p:spPr>
          <a:xfrm>
            <a:off x="5307625" y="393750"/>
            <a:ext cx="3167100" cy="12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Do you think every science student should take a dedicated philosophy of science class?</a:t>
            </a:r>
            <a:endParaRPr sz="165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06" name="Google Shape;20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96912" y="1818050"/>
            <a:ext cx="3788523" cy="323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Overview</a:t>
            </a:r>
            <a:endParaRPr sz="3600"/>
          </a:p>
        </p:txBody>
      </p:sp>
      <p:sp>
        <p:nvSpPr>
          <p:cNvPr id="143" name="Google Shape;143;p1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Philosophy of Science and its Modern Importance</a:t>
            </a:r>
            <a:endParaRPr sz="2200"/>
          </a:p>
          <a:p>
            <a:pPr marL="457200" lvl="0" indent="-3683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Previous Incarnations</a:t>
            </a:r>
            <a:endParaRPr sz="2200"/>
          </a:p>
          <a:p>
            <a:pPr marL="457200" lvl="0" indent="-3683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Present Survey</a:t>
            </a:r>
            <a:endParaRPr sz="2200"/>
          </a:p>
          <a:p>
            <a:pPr marL="457200" lvl="0" indent="-3683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Results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80208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Philosophy of Science as a field </a:t>
            </a:r>
            <a:endParaRPr sz="3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Begins with the Greek study of Natural Philosophy</a:t>
            </a:r>
            <a:endParaRPr sz="2200"/>
          </a:p>
          <a:p>
            <a:pPr marL="457200" lvl="0" indent="-3683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Enlightenment opens up wellspring of new ideas</a:t>
            </a:r>
            <a:endParaRPr sz="220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Advancements in empirical evidence and scientific communities begin forming in 20th century</a:t>
            </a:r>
            <a:endParaRPr sz="2200"/>
          </a:p>
          <a:p>
            <a:pPr marL="0" lvl="0" indent="0" algn="l" rtl="0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Why Does This Matter Today</a:t>
            </a:r>
            <a:endParaRPr sz="3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Past scientific communities have dealt with similar issues that come up today:</a:t>
            </a:r>
            <a:endParaRPr sz="2200"/>
          </a:p>
          <a:p>
            <a:pPr marL="457200" lvl="0" indent="-3683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How do we formalize research methods?</a:t>
            </a:r>
            <a:endParaRPr sz="220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What does it mean to have empirical knowledge?</a:t>
            </a:r>
            <a:endParaRPr sz="220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Is it possible to “know” what science is? If so, how do we teach it?</a:t>
            </a:r>
            <a:endParaRPr sz="2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Past Survey</a:t>
            </a:r>
            <a:endParaRPr sz="3600" dirty="0"/>
          </a:p>
        </p:txBody>
      </p:sp>
      <p:pic>
        <p:nvPicPr>
          <p:cNvPr id="161" name="Google Shape;16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49350" y="3481375"/>
            <a:ext cx="2276400" cy="15789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7"/>
          <p:cNvSpPr/>
          <p:nvPr/>
        </p:nvSpPr>
        <p:spPr>
          <a:xfrm>
            <a:off x="1249350" y="3006922"/>
            <a:ext cx="2276400" cy="4410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Lato"/>
                <a:ea typeface="Lato"/>
                <a:cs typeface="Lato"/>
                <a:sym typeface="Lato"/>
              </a:rPr>
              <a:t>How would you rate your knowledge of philosophy of science?</a:t>
            </a:r>
            <a:endParaRPr sz="9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3" name="Google Shape;163;p17"/>
          <p:cNvSpPr txBox="1"/>
          <p:nvPr/>
        </p:nvSpPr>
        <p:spPr>
          <a:xfrm>
            <a:off x="1239075" y="1102675"/>
            <a:ext cx="7559100" cy="17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Char char="●"/>
            </a:pPr>
            <a:r>
              <a:rPr lang="en" sz="2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Demonstrated a lack of PoS knowledge</a:t>
            </a:r>
            <a:endParaRPr sz="2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Char char="●"/>
            </a:pPr>
            <a:r>
              <a:rPr lang="en" sz="2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Unable to determined specific gaps</a:t>
            </a:r>
            <a:endParaRPr sz="2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Char char="●"/>
            </a:pPr>
            <a:r>
              <a:rPr lang="en" sz="2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Left us wanting to know what historical ideas are researchers are engaging with</a:t>
            </a:r>
            <a:endParaRPr sz="2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4" name="Google Shape;164;p17"/>
          <p:cNvSpPr/>
          <p:nvPr/>
        </p:nvSpPr>
        <p:spPr>
          <a:xfrm>
            <a:off x="3678750" y="3006922"/>
            <a:ext cx="2276400" cy="4410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Lato"/>
                <a:ea typeface="Lato"/>
                <a:cs typeface="Lato"/>
                <a:sym typeface="Lato"/>
              </a:rPr>
              <a:t>How would you rate your knowledge of Karl Popper's contributions to philosophy of science?</a:t>
            </a:r>
            <a:endParaRPr sz="900"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65" name="Google Shape;16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78750" y="3483050"/>
            <a:ext cx="2276400" cy="15789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17"/>
          <p:cNvSpPr/>
          <p:nvPr/>
        </p:nvSpPr>
        <p:spPr>
          <a:xfrm>
            <a:off x="6108150" y="3006925"/>
            <a:ext cx="2276400" cy="4410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Lato"/>
                <a:ea typeface="Lato"/>
                <a:cs typeface="Lato"/>
                <a:sym typeface="Lato"/>
              </a:rPr>
              <a:t>How would you rate your knowledge of Thomas Kuhn's contributions to philosophy of science?</a:t>
            </a:r>
            <a:endParaRPr sz="900"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67" name="Google Shape;167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08150" y="3483100"/>
            <a:ext cx="2276400" cy="157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8"/>
          <p:cNvSpPr txBox="1">
            <a:spLocks noGrp="1"/>
          </p:cNvSpPr>
          <p:nvPr>
            <p:ph type="title"/>
          </p:nvPr>
        </p:nvSpPr>
        <p:spPr>
          <a:xfrm>
            <a:off x="523075" y="107675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More Specific Topics</a:t>
            </a:r>
            <a:endParaRPr sz="3600"/>
          </a:p>
        </p:txBody>
      </p:sp>
      <p:sp>
        <p:nvSpPr>
          <p:cNvPr id="173" name="Google Shape;173;p18"/>
          <p:cNvSpPr/>
          <p:nvPr/>
        </p:nvSpPr>
        <p:spPr>
          <a:xfrm>
            <a:off x="338125" y="1252925"/>
            <a:ext cx="4488300" cy="36756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René Descartes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Beginner = 1-25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Intermediate = 26-74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Expert = 75-100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familiar are you with Descartes’ use of methodical doubt as a foundation for certain knowledge?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familiar are you with Descartes’ idea that knowledge should be built from clear and distinct principles?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familiar are you with Descartes’ emphasis on deduction and rationalism influencing later scientific methods?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4" name="Google Shape;174;p18"/>
          <p:cNvSpPr/>
          <p:nvPr/>
        </p:nvSpPr>
        <p:spPr>
          <a:xfrm>
            <a:off x="5424175" y="107675"/>
            <a:ext cx="3559500" cy="4977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Thomas Kuhn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Beginner = 1-25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Intermediate = 26-50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Expert = 51-75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Advanced = 76-100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familiar are you with Kuhn’s concept of “normal science” as problem-solving within an accepted paradigm?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familiar are you with Kuhn’s idea of paradigm shifts and scientific revolutions that change how scientists view their field?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familiar are you with Kuhn’s claim that different paradigms can be incommensurable (not directly comparable)?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How familiar are you with critiques of Kuhn’s theory, such as whether it implies relativism or undermines scientific progress? 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9"/>
          <p:cNvSpPr txBox="1">
            <a:spLocks noGrp="1"/>
          </p:cNvSpPr>
          <p:nvPr>
            <p:ph type="title"/>
          </p:nvPr>
        </p:nvSpPr>
        <p:spPr>
          <a:xfrm>
            <a:off x="1297500" y="139475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Results</a:t>
            </a:r>
            <a:endParaRPr sz="3600"/>
          </a:p>
        </p:txBody>
      </p:sp>
      <p:pic>
        <p:nvPicPr>
          <p:cNvPr id="180" name="Google Shape;18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5175" y="931850"/>
            <a:ext cx="7721024" cy="3988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0"/>
          <p:cNvSpPr txBox="1">
            <a:spLocks noGrp="1"/>
          </p:cNvSpPr>
          <p:nvPr>
            <p:ph type="title"/>
          </p:nvPr>
        </p:nvSpPr>
        <p:spPr>
          <a:xfrm>
            <a:off x="1297500" y="139475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Results</a:t>
            </a:r>
            <a:endParaRPr sz="3600"/>
          </a:p>
        </p:txBody>
      </p:sp>
      <p:pic>
        <p:nvPicPr>
          <p:cNvPr id="186" name="Google Shape;18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9600" y="741975"/>
            <a:ext cx="7604801" cy="4322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6275" y="738400"/>
            <a:ext cx="7491450" cy="426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21"/>
          <p:cNvSpPr txBox="1">
            <a:spLocks noGrp="1"/>
          </p:cNvSpPr>
          <p:nvPr>
            <p:ph type="title"/>
          </p:nvPr>
        </p:nvSpPr>
        <p:spPr>
          <a:xfrm>
            <a:off x="1297500" y="139475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Results</a:t>
            </a:r>
            <a:endParaRPr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db2308-d939-430a-b691-238a8dea59b6">
      <Terms xmlns="http://schemas.microsoft.com/office/infopath/2007/PartnerControls"/>
    </lcf76f155ced4ddcb4097134ff3c332f>
    <TaxCatchAll xmlns="5b8b13da-f81b-454a-95eb-607e33c0c50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5E158B290FB04C85E3A58298661110" ma:contentTypeVersion="13" ma:contentTypeDescription="Create a new document." ma:contentTypeScope="" ma:versionID="210b815ceb6506e01618af2d17eefaef">
  <xsd:schema xmlns:xsd="http://www.w3.org/2001/XMLSchema" xmlns:xs="http://www.w3.org/2001/XMLSchema" xmlns:p="http://schemas.microsoft.com/office/2006/metadata/properties" xmlns:ns2="18db2308-d939-430a-b691-238a8dea59b6" xmlns:ns3="5b8b13da-f81b-454a-95eb-607e33c0c50f" targetNamespace="http://schemas.microsoft.com/office/2006/metadata/properties" ma:root="true" ma:fieldsID="adfff1f5fea1391eb144090130f045bf" ns2:_="" ns3:_="">
    <xsd:import namespace="18db2308-d939-430a-b691-238a8dea59b6"/>
    <xsd:import namespace="5b8b13da-f81b-454a-95eb-607e33c0c5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b2308-d939-430a-b691-238a8dea5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1dced58-e0b4-42b2-b81d-05092f917f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b13da-f81b-454a-95eb-607e33c0c50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3870a5b-0f6f-4a43-975e-bd6ec4c6147b}" ma:internalName="TaxCatchAll" ma:showField="CatchAllData" ma:web="5b8b13da-f81b-454a-95eb-607e33c0c5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630409-06EA-4D31-9169-9B595DD98185}">
  <ds:schemaRefs>
    <ds:schemaRef ds:uri="http://schemas.microsoft.com/office/2006/metadata/properties"/>
    <ds:schemaRef ds:uri="http://schemas.microsoft.com/office/infopath/2007/PartnerControls"/>
    <ds:schemaRef ds:uri="18db2308-d939-430a-b691-238a8dea59b6"/>
    <ds:schemaRef ds:uri="5b8b13da-f81b-454a-95eb-607e33c0c50f"/>
  </ds:schemaRefs>
</ds:datastoreItem>
</file>

<file path=customXml/itemProps2.xml><?xml version="1.0" encoding="utf-8"?>
<ds:datastoreItem xmlns:ds="http://schemas.openxmlformats.org/officeDocument/2006/customXml" ds:itemID="{994E0AEA-0206-4C8F-BED7-EE790F6048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0254C6-C7CA-4A9A-9C84-57E8DA09EA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db2308-d939-430a-b691-238a8dea59b6"/>
    <ds:schemaRef ds:uri="5b8b13da-f81b-454a-95eb-607e33c0c5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534</Words>
  <Application>Microsoft Office PowerPoint</Application>
  <PresentationFormat>On-screen Show (16:9)</PresentationFormat>
  <Paragraphs>65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Lato</vt:lpstr>
      <vt:lpstr>Montserrat</vt:lpstr>
      <vt:lpstr>Arial</vt:lpstr>
      <vt:lpstr>Focus</vt:lpstr>
      <vt:lpstr>The Importance of Philosophy of Science in Science Education v.2</vt:lpstr>
      <vt:lpstr>Overview</vt:lpstr>
      <vt:lpstr>Philosophy of Science as a field  </vt:lpstr>
      <vt:lpstr>Why Does This Matter Today </vt:lpstr>
      <vt:lpstr>Past Survey</vt:lpstr>
      <vt:lpstr>More Specific Topics</vt:lpstr>
      <vt:lpstr>Results</vt:lpstr>
      <vt:lpstr>Results</vt:lpstr>
      <vt:lpstr>Results</vt:lpstr>
      <vt:lpstr>PowerPoint Presentation</vt:lpstr>
      <vt:lpstr>Do you think philosophy of science education is relevant to addressing the philosophical issues in your field?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Michelle A. Coe</dc:creator>
  <cp:lastModifiedBy>Coe, Michelle A - (macoe)</cp:lastModifiedBy>
  <cp:revision>1</cp:revision>
  <dcterms:modified xsi:type="dcterms:W3CDTF">2026-04-11T22:15:35Z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0x010100815E158B290FB04C85E3A58298661110</vt:lpwstr>
  </property>
  <property fmtid="{D5CDD505-2E9C-101B-9397-08002B2CF9AE}" pid="3" name="MediaServiceImageTags">
    <vt:lpwstr/>
  </property>
</Properties>
</file>